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32"/>
  </p:notesMasterIdLst>
  <p:handoutMasterIdLst>
    <p:handoutMasterId r:id="rId33"/>
  </p:handoutMasterIdLst>
  <p:sldIdLst>
    <p:sldId id="257" r:id="rId2"/>
    <p:sldId id="258" r:id="rId3"/>
    <p:sldId id="259" r:id="rId4"/>
    <p:sldId id="267" r:id="rId5"/>
    <p:sldId id="268" r:id="rId6"/>
    <p:sldId id="270" r:id="rId7"/>
    <p:sldId id="269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3" r:id="rId20"/>
    <p:sldId id="284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93" r:id="rId29"/>
    <p:sldId id="294" r:id="rId30"/>
    <p:sldId id="285" r:id="rId31"/>
  </p:sldIdLst>
  <p:sldSz cx="12188825" cy="6858000"/>
  <p:notesSz cx="6858000" cy="9144000"/>
  <p:defaultTextStyle>
    <a:defPPr rtl="0"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45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192">
          <p15:clr>
            <a:srgbClr val="A4A3A4"/>
          </p15:clr>
        </p15:guide>
        <p15:guide id="5" orient="horz" pos="1072">
          <p15:clr>
            <a:srgbClr val="A4A3A4"/>
          </p15:clr>
        </p15:guide>
        <p15:guide id="6" pos="3839">
          <p15:clr>
            <a:srgbClr val="A4A3A4"/>
          </p15:clr>
        </p15:guide>
        <p15:guide id="7" pos="704">
          <p15:clr>
            <a:srgbClr val="A4A3A4"/>
          </p15:clr>
        </p15:guide>
        <p15:guide id="8" pos="71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182" autoAdjust="0"/>
  </p:normalViewPr>
  <p:slideViewPr>
    <p:cSldViewPr showGuides="1">
      <p:cViewPr varScale="1">
        <p:scale>
          <a:sx n="89" d="100"/>
          <a:sy n="89" d="100"/>
        </p:scale>
        <p:origin x="466" y="72"/>
      </p:cViewPr>
      <p:guideLst>
        <p:guide orient="horz" pos="2160"/>
        <p:guide orient="horz" pos="945"/>
        <p:guide orient="horz" pos="3888"/>
        <p:guide orient="horz" pos="192"/>
        <p:guide orient="horz" pos="1072"/>
        <p:guide pos="3839"/>
        <p:guide pos="704"/>
        <p:guide pos="7102"/>
      </p:guideLst>
    </p:cSldViewPr>
  </p:slideViewPr>
  <p:outlineViewPr>
    <p:cViewPr>
      <p:scale>
        <a:sx n="33" d="100"/>
        <a:sy n="33" d="100"/>
      </p:scale>
      <p:origin x="0" y="-2886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3168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C171C00-F99A-4A8D-A36B-7101D5AB876C}" type="datetime2">
              <a:rPr lang="zh-CN" altLang="en-US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2018年8月31日</a:t>
            </a:fld>
            <a:endParaRPr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FD77566-CD65-4859-9FA1-43956DC85B8C}" type="slidenum">
              <a:rPr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endParaRPr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11DE924-0016-4803-973E-836802415896}" type="datetime2">
              <a:rPr lang="zh-CN" altLang="en-US" smtClean="0"/>
              <a:pPr/>
              <a:t>2018年8月31日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8796F01-7154-41E0-B48B-A6921757531A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8987" rtl="0" eaLnBrk="1" latinLnBrk="0" hangingPunct="1">
      <a:defRPr sz="1600" kern="1200">
        <a:solidFill>
          <a:schemeClr val="tx2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8796F01-7154-41E0-B48B-A6921757531A}" type="slidenum">
              <a:rPr lang="en-US" altLang="zh-CN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705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8796F01-7154-41E0-B48B-A6921757531A}" type="slidenum">
              <a:rPr lang="en-US" altLang="zh-CN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804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altLang="zh-CN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9617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altLang="zh-CN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854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altLang="zh-CN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312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altLang="zh-CN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02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 13"/>
          <p:cNvGrpSpPr/>
          <p:nvPr/>
        </p:nvGrpSpPr>
        <p:grpSpPr>
          <a:xfrm>
            <a:off x="0" y="0"/>
            <a:ext cx="12190572" cy="6858000"/>
            <a:chOff x="0" y="0"/>
            <a:chExt cx="12190572" cy="6858000"/>
          </a:xfrm>
        </p:grpSpPr>
        <p:sp>
          <p:nvSpPr>
            <p:cNvPr id="13" name="矩形 12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2" name="组 11"/>
            <p:cNvGrpSpPr/>
            <p:nvPr/>
          </p:nvGrpSpPr>
          <p:grpSpPr>
            <a:xfrm>
              <a:off x="0" y="0"/>
              <a:ext cx="4742741" cy="6858000"/>
              <a:chOff x="0" y="0"/>
              <a:chExt cx="4742741" cy="6858000"/>
            </a:xfrm>
          </p:grpSpPr>
          <p:pic>
            <p:nvPicPr>
              <p:cNvPr id="9" name="图片 8" descr="堆放的一摞书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591594" cy="6858000"/>
              </a:xfrm>
              <a:prstGeom prst="rect">
                <a:avLst/>
              </a:prstGeom>
            </p:spPr>
          </p:pic>
          <p:sp>
            <p:nvSpPr>
              <p:cNvPr id="10" name="矩形 9"/>
              <p:cNvSpPr/>
              <p:nvPr/>
            </p:nvSpPr>
            <p:spPr>
              <a:xfrm>
                <a:off x="4605581" y="0"/>
                <a:ext cx="137160" cy="685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879346" y="1498601"/>
            <a:ext cx="7008574" cy="3298825"/>
          </a:xfrm>
        </p:spPr>
        <p:txBody>
          <a:bodyPr rtlCol="0"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879346" y="4927600"/>
            <a:ext cx="7008574" cy="12446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83F36BC-C523-4E2E-B9CD-1A3BA67C2F6C}" type="datetime2">
              <a:rPr lang="zh-CN" altLang="en-US" smtClean="0"/>
              <a:pPr/>
              <a:t>2018年8月31日</a:t>
            </a:fld>
            <a:endParaRPr lang="en-US" dirty="0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/>
              <a:t>添加页脚</a:t>
            </a:r>
            <a:endParaRPr lang="zh-CN" dirty="0"/>
          </a:p>
        </p:txBody>
      </p:sp>
      <p:sp>
        <p:nvSpPr>
          <p:cNvPr id="11" name="幻灯片编号占位符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012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5pPr>
              <a:defRPr/>
            </a:lvl5pPr>
            <a:lvl6pPr marL="2418976" indent="-285750">
              <a:buFont typeface="Century Gothic" panose="020B0502020202020204" pitchFamily="34" charset="0"/>
              <a:buChar char="–"/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  <a:endParaRPr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0AFB3F-0175-410C-AB6E-BC622F9630E0}" type="datetime2">
              <a:rPr lang="zh-CN" altLang="en-US" smtClean="0"/>
              <a:t>2018年8月31日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dirty="0"/>
              <a:t>添加页脚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61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 rtlCol="0"/>
          <a:lstStyle/>
          <a:p>
            <a:pPr rtl="0"/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1117309" y="274638"/>
            <a:ext cx="8532178" cy="5897561"/>
          </a:xfrm>
        </p:spPr>
        <p:txBody>
          <a:bodyPr vert="eaVert" rtlCol="0"/>
          <a:lstStyle>
            <a:lvl5pPr>
              <a:defRPr/>
            </a:lvl5pPr>
            <a:lvl6pPr marL="2418976" indent="-285750">
              <a:buFont typeface="Century Gothic" panose="020B0502020202020204" pitchFamily="34" charset="0"/>
              <a:buChar char="–"/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  <a:endParaRPr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B0B65B-EFB9-4C4A-966F-8A8AF643510C}" type="datetime2">
              <a:rPr lang="zh-CN" altLang="en-US" smtClean="0"/>
              <a:t>2018年8月31日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dirty="0"/>
              <a:t>添加页脚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9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  <a:p>
            <a:pPr lvl="1" rtl="0"/>
            <a:r>
              <a:rPr lang="zh-CN" altLang="en-US" smtClean="0"/>
              <a:t>第二级</a:t>
            </a:r>
          </a:p>
          <a:p>
            <a:pPr lvl="2" rtl="0"/>
            <a:r>
              <a:rPr lang="zh-CN" altLang="en-US" smtClean="0"/>
              <a:t>第三级</a:t>
            </a:r>
          </a:p>
          <a:p>
            <a:pPr lvl="3" rtl="0"/>
            <a:r>
              <a:rPr lang="zh-CN" altLang="en-US" smtClean="0"/>
              <a:t>第四级</a:t>
            </a:r>
          </a:p>
          <a:p>
            <a:pPr lvl="4" rtl="0"/>
            <a:r>
              <a:rPr lang="zh-CN" altLang="en-US" smtClean="0"/>
              <a:t>第五级</a:t>
            </a:r>
            <a:endParaRPr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CFB58D-B0C9-4690-ADE6-079786375A64}" type="datetime2">
              <a:rPr lang="zh-CN" altLang="en-US" smtClean="0"/>
              <a:t>2018年8月31日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dirty="0"/>
              <a:t>添加页脚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A60BA0E-20D0-4E7C-B286-26C960A67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5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节标题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 11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4" name="矩形 3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dirty="0">
                <a:latin typeface="微软雅黑" panose="020B0503020204020204" pitchFamily="34" charset="-122"/>
              </a:endParaRPr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818" y="0"/>
              <a:ext cx="4591594" cy="6858000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7481252" y="0"/>
              <a:ext cx="13716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b="0" dirty="0">
                <a:solidFill>
                  <a:schemeClr val="tx2"/>
                </a:solidFill>
                <a:latin typeface="微软雅黑" panose="020B0503020204020204" pitchFamily="34" charset="-122"/>
              </a:endParaRPr>
            </a:p>
          </p:txBody>
        </p:sp>
      </p:grpSp>
      <p:pic>
        <p:nvPicPr>
          <p:cNvPr id="5" name="图片 4" descr="堆放的一摞书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818" y="0"/>
            <a:ext cx="4591594" cy="6858000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ph type="ctrTitle"/>
          </p:nvPr>
        </p:nvSpPr>
        <p:spPr>
          <a:xfrm>
            <a:off x="237149" y="1498601"/>
            <a:ext cx="7008574" cy="3298825"/>
          </a:xfrm>
        </p:spPr>
        <p:txBody>
          <a:bodyPr rtlCol="0"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237149" y="4927600"/>
            <a:ext cx="7008574" cy="12446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421FC7-D3D7-4E9B-BFC0-F1D4B253B79A}" type="datetime2">
              <a:rPr lang="zh-CN" altLang="en-US" smtClean="0"/>
              <a:t>2018年8月31日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dirty="0"/>
              <a:t>添加页脚</a:t>
            </a: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82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1117309" y="1701800"/>
            <a:ext cx="4977104" cy="4470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buFont typeface="Century Gothic" panose="020B0502020202020204" pitchFamily="34" charset="0"/>
              <a:buChar char="–"/>
              <a:defRPr sz="1800"/>
            </a:lvl7pPr>
            <a:lvl8pPr marL="2860675" indent="-285750">
              <a:defRPr sz="1800"/>
            </a:lvl8pPr>
            <a:lvl9pPr marL="3151188" indent="-285750">
              <a:defRPr sz="1800">
                <a:latin typeface="微软雅黑" panose="020B0503020204020204" pitchFamily="34" charset="-122"/>
              </a:defRPr>
            </a:lvl9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  <a:p>
            <a:pPr lvl="8" rtl="0"/>
            <a:endParaRPr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7559" y="1701800"/>
            <a:ext cx="4977104" cy="4470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  <a:endParaRPr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7C1B5F-9745-45B7-9FAD-099759533102}" type="datetime2">
              <a:rPr lang="zh-CN" altLang="en-US" smtClean="0"/>
              <a:t>2018年8月31日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dirty="0"/>
              <a:t>添加页脚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04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1117309" y="2209800"/>
            <a:ext cx="4977104" cy="3962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  <a:endParaRPr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297559" y="2209800"/>
            <a:ext cx="4977104" cy="3962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  <a:endParaRPr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D1D637-32D6-444F-ACFA-6F4FC79B4AE5}" type="datetime2">
              <a:rPr lang="zh-CN" altLang="en-US" smtClean="0"/>
              <a:t>2018年8月31日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/>
              <a:t>添加页脚</a:t>
            </a: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7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F11CA1-6AE0-40FA-8458-C8861004ED57}" type="datetime2">
              <a:rPr lang="zh-CN" altLang="en-US" smtClean="0"/>
              <a:t>2018年8月31日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dirty="0"/>
              <a:t>添加页脚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0328BB-9966-4988-B4FB-11D4929EA7A5}" type="datetime2">
              <a:rPr lang="zh-CN" altLang="en-US" smtClean="0"/>
              <a:t>2018年8月31日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/>
              <a:t>添加页脚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5612" y="1701800"/>
            <a:ext cx="3351927" cy="2844800"/>
          </a:xfrm>
        </p:spPr>
        <p:txBody>
          <a:bodyPr rtlCol="0"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469236" y="482600"/>
            <a:ext cx="6805427" cy="58928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418976" indent="-285750">
              <a:buFont typeface="Century Gothic" panose="020B0502020202020204" pitchFamily="34" charset="0"/>
              <a:buChar char="–"/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  <a:endParaRPr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5612" y="4648200"/>
            <a:ext cx="3351927" cy="17272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6A7A88-B9FA-4625-A359-EF72BC06E220}" type="datetime2">
              <a:rPr lang="zh-CN" altLang="en-US" smtClean="0"/>
              <a:t>2018年8月31日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dirty="0"/>
              <a:t>添加页脚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1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dirty="0">
              <a:latin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rtlCol="0"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pPr rtl="0"/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 rtlCol="0"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pPr rtl="0"/>
            <a:r>
              <a:rPr lang="zh-CN" altLang="en-US" smtClean="0"/>
              <a:t>单击图标添加图片</a:t>
            </a:r>
            <a:endParaRPr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E019E7-EED3-4539-A318-40ACEC1935D1}" type="datetime2">
              <a:rPr lang="zh-CN" altLang="en-US" smtClean="0"/>
              <a:t>2018年8月31日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dirty="0"/>
              <a:t>添加页脚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7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 6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10" name="矩形 9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304721" y="0"/>
              <a:ext cx="11579384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 rtl="0"/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zh-CN" dirty="0"/>
              <a:t>单击此处编辑母版标题样式</a:t>
            </a:r>
            <a:endParaRPr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6445ED27-FA85-4784-8DDF-62C06106F447}" type="datetime2">
              <a:rPr lang="zh-CN" altLang="en-US" smtClean="0"/>
              <a:pPr/>
              <a:t>2018年8月31日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/>
              <a:t>添加页脚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187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b="0" kern="1200" cap="none" baseline="0">
          <a:solidFill>
            <a:schemeClr val="accent2">
              <a:lumMod val="50000"/>
            </a:schemeClr>
          </a:solidFill>
          <a:effectLst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Clr>
          <a:schemeClr val="accent6">
            <a:lumMod val="50000"/>
          </a:schemeClr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133226" indent="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None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845622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272267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759862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tex.org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ug.org/mactex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pandoc.org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bin/windows/base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an.r-project.org/bin/macosx/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zh-CN" dirty="0" smtClean="0"/>
              <a:t>R</a:t>
            </a:r>
            <a:r>
              <a:rPr lang="zh-CN" altLang="en-US" dirty="0" smtClean="0"/>
              <a:t>的简介与安装</a:t>
            </a:r>
            <a:endParaRPr lang="zh-CN" altLang="en-US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 smtClean="0"/>
              <a:t>日期：</a:t>
            </a:r>
            <a:r>
              <a:rPr lang="en-US" altLang="zh-CN" dirty="0" smtClean="0"/>
              <a:t>2018.8.28</a:t>
            </a:r>
            <a:r>
              <a:rPr lang="zh-CN" altLang="en-US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98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	</a:t>
            </a:r>
            <a:r>
              <a:rPr lang="zh-CN" altLang="zh-CN" b="1" dirty="0"/>
              <a:t>安装 </a:t>
            </a:r>
            <a:r>
              <a:rPr lang="en-US" altLang="zh-CN" b="1" dirty="0"/>
              <a:t>R</a:t>
            </a:r>
            <a:endParaRPr lang="zh-CN" altLang="en-US" dirty="0"/>
          </a:p>
        </p:txBody>
      </p:sp>
      <p:pic>
        <p:nvPicPr>
          <p:cNvPr id="4" name="image6.jpe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839332" y="1701800"/>
            <a:ext cx="6713361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9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	</a:t>
            </a:r>
            <a:r>
              <a:rPr lang="zh-CN" altLang="zh-CN" b="1" dirty="0"/>
              <a:t>安装 </a:t>
            </a:r>
            <a:r>
              <a:rPr lang="en-US" altLang="zh-CN" b="1" dirty="0"/>
              <a:t>R</a:t>
            </a:r>
            <a:endParaRPr lang="zh-CN" altLang="en-US" dirty="0"/>
          </a:p>
        </p:txBody>
      </p:sp>
      <p:pic>
        <p:nvPicPr>
          <p:cNvPr id="4" name="image7.jpe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76450" y="1798637"/>
            <a:ext cx="8239125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51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	</a:t>
            </a:r>
            <a:r>
              <a:rPr lang="zh-CN" altLang="zh-CN" b="1" dirty="0"/>
              <a:t>安装 </a:t>
            </a:r>
            <a:r>
              <a:rPr lang="en-US" altLang="zh-CN" b="1" dirty="0"/>
              <a:t>R</a:t>
            </a:r>
            <a:endParaRPr lang="zh-CN" altLang="en-US" dirty="0"/>
          </a:p>
        </p:txBody>
      </p:sp>
      <p:pic>
        <p:nvPicPr>
          <p:cNvPr id="4" name="image8.jpe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301629" y="1701800"/>
            <a:ext cx="5788766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	</a:t>
            </a:r>
            <a:r>
              <a:rPr lang="zh-CN" altLang="zh-CN" b="1" dirty="0"/>
              <a:t>安装 </a:t>
            </a:r>
            <a:r>
              <a:rPr lang="en-US" altLang="zh-CN" b="1" dirty="0"/>
              <a:t>R</a:t>
            </a:r>
            <a:endParaRPr lang="zh-CN" altLang="en-US" dirty="0"/>
          </a:p>
        </p:txBody>
      </p:sp>
      <p:pic>
        <p:nvPicPr>
          <p:cNvPr id="4" name="image9.jpe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76450" y="1722437"/>
            <a:ext cx="8239125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710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	</a:t>
            </a:r>
            <a:r>
              <a:rPr lang="en-US" altLang="zh-CN" b="1" dirty="0" err="1" smtClean="0"/>
              <a:t>安装</a:t>
            </a:r>
            <a:r>
              <a:rPr lang="en-US" altLang="zh-CN" b="1" i="1" dirty="0" err="1" smtClean="0"/>
              <a:t>RStudio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 </a:t>
            </a:r>
            <a:r>
              <a:rPr lang="zh-CN" altLang="en-US" dirty="0"/>
              <a:t>本身随便也带了一个编辑器，叫 </a:t>
            </a:r>
            <a:r>
              <a:rPr lang="en-US" altLang="zh-CN" dirty="0"/>
              <a:t>R-Script</a:t>
            </a:r>
            <a:r>
              <a:rPr lang="zh-CN" altLang="en-US" dirty="0"/>
              <a:t>， </a:t>
            </a:r>
            <a:r>
              <a:rPr lang="zh-CN" altLang="en-US" dirty="0" smtClean="0"/>
              <a:t>但不是很好用。</a:t>
            </a:r>
            <a:r>
              <a:rPr lang="en-US" altLang="zh-CN" dirty="0"/>
              <a:t>R </a:t>
            </a:r>
            <a:r>
              <a:rPr lang="zh-CN" altLang="en-US" dirty="0"/>
              <a:t>软件本身功能很强大，但很多配套功能都比</a:t>
            </a:r>
            <a:r>
              <a:rPr lang="zh-CN" altLang="en-US" dirty="0" smtClean="0"/>
              <a:t>较差</a:t>
            </a:r>
            <a:r>
              <a:rPr lang="zh-CN" altLang="en-US" dirty="0"/>
              <a:t>。比如很多命令执行之后，不能立即展示结果，要看到这些结果，</a:t>
            </a:r>
            <a:r>
              <a:rPr lang="zh-CN" altLang="en-US" dirty="0" smtClean="0"/>
              <a:t>还需要</a:t>
            </a:r>
            <a:r>
              <a:rPr lang="zh-CN" altLang="en-US" dirty="0"/>
              <a:t>再执行一些特殊命令，实在是比较繁琐。所以 </a:t>
            </a:r>
            <a:r>
              <a:rPr lang="en-US" altLang="zh-CN" dirty="0"/>
              <a:t>RStudio </a:t>
            </a:r>
            <a:r>
              <a:rPr lang="zh-CN" altLang="en-US" dirty="0"/>
              <a:t>这样的 </a:t>
            </a:r>
            <a:r>
              <a:rPr lang="en-US" altLang="zh-CN" dirty="0"/>
              <a:t>IDE(Integrated Development Environment) </a:t>
            </a:r>
            <a:r>
              <a:rPr lang="zh-CN" altLang="en-US" dirty="0"/>
              <a:t>就自然而然的有了需求。 </a:t>
            </a:r>
            <a:r>
              <a:rPr lang="en-US" altLang="zh-CN" dirty="0"/>
              <a:t>IDE </a:t>
            </a:r>
            <a:r>
              <a:rPr lang="zh-CN" altLang="en-US" dirty="0"/>
              <a:t>可以简单理解成一个基于 </a:t>
            </a:r>
            <a:r>
              <a:rPr lang="en-US" altLang="zh-CN" dirty="0"/>
              <a:t>R </a:t>
            </a:r>
            <a:r>
              <a:rPr lang="zh-CN" altLang="en-US" dirty="0"/>
              <a:t>基础上的开发的一个能使 </a:t>
            </a:r>
            <a:r>
              <a:rPr lang="en-US" altLang="zh-CN" dirty="0"/>
              <a:t>R </a:t>
            </a:r>
            <a:r>
              <a:rPr lang="zh-CN" altLang="en-US" dirty="0"/>
              <a:t>更易用、 具有更多功能的软件。</a:t>
            </a:r>
            <a:r>
              <a:rPr lang="en-US" altLang="zh-CN" dirty="0"/>
              <a:t>RStudio </a:t>
            </a:r>
            <a:r>
              <a:rPr lang="zh-CN" altLang="en-US" dirty="0"/>
              <a:t>目前是目前公认最好的，也是应用</a:t>
            </a:r>
            <a:r>
              <a:rPr lang="zh-CN" altLang="en-US" dirty="0" smtClean="0"/>
              <a:t>最广泛</a:t>
            </a:r>
            <a:r>
              <a:rPr lang="zh-CN" altLang="en-US" dirty="0"/>
              <a:t>的关于 </a:t>
            </a:r>
            <a:r>
              <a:rPr lang="en-US" altLang="zh-CN" dirty="0"/>
              <a:t>R </a:t>
            </a:r>
            <a:r>
              <a:rPr lang="zh-CN" altLang="en-US" dirty="0"/>
              <a:t>的 </a:t>
            </a:r>
            <a:r>
              <a:rPr lang="en-US" altLang="zh-CN" dirty="0"/>
              <a:t>IDE</a:t>
            </a:r>
            <a:r>
              <a:rPr lang="zh-CN" altLang="en-US" dirty="0"/>
              <a:t>。</a:t>
            </a:r>
            <a:r>
              <a:rPr lang="en-US" altLang="zh-CN" dirty="0"/>
              <a:t>R </a:t>
            </a:r>
            <a:r>
              <a:rPr lang="zh-CN" altLang="en-US" dirty="0"/>
              <a:t>本身是不需要付费的，但 </a:t>
            </a:r>
            <a:r>
              <a:rPr lang="en-US" altLang="zh-CN" dirty="0"/>
              <a:t>RStudio </a:t>
            </a:r>
            <a:r>
              <a:rPr lang="zh-CN" altLang="en-US" dirty="0"/>
              <a:t>的企业版 是必须要付费才能使用。好在我们只用免费的个人版</a:t>
            </a:r>
            <a:r>
              <a:rPr lang="zh-CN" altLang="en-US" dirty="0" smtClean="0"/>
              <a:t>就行了</a:t>
            </a:r>
            <a:r>
              <a:rPr lang="zh-CN" altLang="en-US" dirty="0"/>
              <a:t>。</a:t>
            </a:r>
          </a:p>
          <a:p>
            <a:r>
              <a:rPr lang="zh-CN" altLang="en-US" dirty="0" smtClean="0"/>
              <a:t>可以</a:t>
            </a:r>
            <a:r>
              <a:rPr lang="zh-CN" altLang="en-US" dirty="0"/>
              <a:t>直接访问  </a:t>
            </a:r>
            <a:r>
              <a:rPr lang="en-US" altLang="zh-CN" dirty="0"/>
              <a:t>RStudio </a:t>
            </a:r>
            <a:r>
              <a:rPr lang="zh-CN" altLang="en-US" dirty="0"/>
              <a:t>公司主页来下载</a:t>
            </a:r>
            <a:r>
              <a:rPr lang="en-US" altLang="zh-CN" dirty="0" smtClean="0"/>
              <a:t>:</a:t>
            </a:r>
          </a:p>
          <a:p>
            <a:r>
              <a:rPr lang="en-US" altLang="zh-CN" dirty="0" smtClean="0"/>
              <a:t>https</a:t>
            </a:r>
            <a:r>
              <a:rPr lang="en-US" altLang="zh-CN" dirty="0"/>
              <a:t>://www.rstudio.com/products/rstudio/download/</a:t>
            </a: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805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	</a:t>
            </a:r>
            <a:r>
              <a:rPr lang="en-US" altLang="zh-CN" b="1" dirty="0" err="1" smtClean="0"/>
              <a:t>安装</a:t>
            </a:r>
            <a:r>
              <a:rPr lang="en-US" altLang="zh-CN" b="1" i="1" dirty="0" err="1" smtClean="0"/>
              <a:t>RStudio</a:t>
            </a:r>
            <a:endParaRPr lang="zh-CN" altLang="en-US" dirty="0"/>
          </a:p>
        </p:txBody>
      </p:sp>
      <p:pic>
        <p:nvPicPr>
          <p:cNvPr id="4" name="image10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10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	</a:t>
            </a:r>
            <a:r>
              <a:rPr lang="en-US" altLang="zh-CN" b="1" dirty="0" err="1" smtClean="0"/>
              <a:t>安装</a:t>
            </a:r>
            <a:r>
              <a:rPr lang="en-US" altLang="zh-CN" b="1" i="1" dirty="0" err="1" smtClean="0"/>
              <a:t>RStudio</a:t>
            </a:r>
            <a:endParaRPr lang="zh-CN" altLang="en-US" dirty="0"/>
          </a:p>
        </p:txBody>
      </p:sp>
      <p:pic>
        <p:nvPicPr>
          <p:cNvPr id="4" name="image11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56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	</a:t>
            </a:r>
            <a:r>
              <a:rPr lang="en-US" altLang="zh-CN" b="1" dirty="0" err="1" smtClean="0"/>
              <a:t>安装</a:t>
            </a:r>
            <a:r>
              <a:rPr lang="en-US" altLang="zh-CN" b="1" i="1" dirty="0" err="1" smtClean="0"/>
              <a:t>RStudio</a:t>
            </a:r>
            <a:endParaRPr lang="zh-CN" altLang="en-US" dirty="0"/>
          </a:p>
        </p:txBody>
      </p:sp>
      <p:pic>
        <p:nvPicPr>
          <p:cNvPr id="4" name="image12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79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	</a:t>
            </a:r>
            <a:r>
              <a:rPr lang="en-US" altLang="zh-CN" b="1" dirty="0" err="1" smtClean="0"/>
              <a:t>安装</a:t>
            </a:r>
            <a:r>
              <a:rPr lang="en-US" altLang="zh-CN" b="1" i="1" dirty="0" err="1" smtClean="0"/>
              <a:t>RStudio</a:t>
            </a:r>
            <a:endParaRPr lang="zh-CN" altLang="en-US" dirty="0"/>
          </a:p>
        </p:txBody>
      </p:sp>
      <p:pic>
        <p:nvPicPr>
          <p:cNvPr id="4" name="image13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274662" y="1701800"/>
            <a:ext cx="7842701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970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4</a:t>
            </a:r>
            <a:r>
              <a:rPr lang="en-US" altLang="zh-CN" b="1" dirty="0"/>
              <a:t>	</a:t>
            </a:r>
            <a:r>
              <a:rPr lang="en-US" altLang="zh-CN" b="1" dirty="0" smtClean="0"/>
              <a:t>安装Latex相关软件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• Latex 是一种文字编辑处理排版的软件。简单理解是相当于另一种 office 软件（集合了 Word 和 Powerpoint 的功能）。与 Word </a:t>
            </a:r>
            <a:r>
              <a:rPr lang="en-US" altLang="zh-CN" dirty="0" smtClean="0"/>
              <a:t>的简单区别在于 </a:t>
            </a:r>
            <a:r>
              <a:rPr lang="en-US" altLang="zh-CN" dirty="0"/>
              <a:t>Latex 不是 </a:t>
            </a:r>
            <a:r>
              <a:rPr lang="en-US" altLang="zh-CN" dirty="0" smtClean="0"/>
              <a:t>“所见即所得” </a:t>
            </a:r>
            <a:r>
              <a:rPr lang="en-US" altLang="zh-CN" dirty="0"/>
              <a:t>式的软件，</a:t>
            </a:r>
            <a:r>
              <a:rPr lang="en-US" altLang="zh-CN" dirty="0" smtClean="0"/>
              <a:t>即我们不能随意的在窗口里调整整个文档的格式</a:t>
            </a:r>
            <a:r>
              <a:rPr lang="zh-CN" altLang="en-US" dirty="0" smtClean="0"/>
              <a:t>，</a:t>
            </a:r>
            <a:r>
              <a:rPr lang="en-US" altLang="zh-CN" dirty="0" smtClean="0"/>
              <a:t>而是要通过各种函数</a:t>
            </a:r>
            <a:r>
              <a:rPr lang="zh-CN" altLang="en-US" dirty="0" smtClean="0"/>
              <a:t>、</a:t>
            </a:r>
            <a:r>
              <a:rPr lang="en-US" altLang="zh-CN" dirty="0" smtClean="0"/>
              <a:t>命令或者程序包的设定来确定文字版面的格式</a:t>
            </a:r>
            <a:r>
              <a:rPr lang="en-US" altLang="zh-CN" dirty="0"/>
              <a:t>。</a:t>
            </a:r>
            <a:endParaRPr lang="zh-CN" altLang="zh-CN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• Latex </a:t>
            </a:r>
            <a:r>
              <a:rPr lang="zh-CN" altLang="zh-CN" dirty="0"/>
              <a:t>的好处在于</a:t>
            </a:r>
            <a:r>
              <a:rPr lang="zh-CN" altLang="zh-CN" dirty="0" smtClean="0"/>
              <a:t>美观</a:t>
            </a:r>
            <a:r>
              <a:rPr lang="zh-CN" altLang="en-US" dirty="0" smtClean="0"/>
              <a:t>，</a:t>
            </a:r>
            <a:r>
              <a:rPr lang="zh-CN" altLang="zh-CN" dirty="0" smtClean="0"/>
              <a:t>这种</a:t>
            </a:r>
            <a:r>
              <a:rPr lang="zh-CN" altLang="zh-CN" dirty="0"/>
              <a:t>美观性来自于格式的规范和准确。尤其是当在文中包含大量公式 和图表等内容时，不会出现错位和乱码等问题。这方面使用过 </a:t>
            </a:r>
            <a:r>
              <a:rPr lang="en-US" altLang="zh-CN" dirty="0"/>
              <a:t>Word </a:t>
            </a:r>
            <a:r>
              <a:rPr lang="zh-CN" altLang="zh-CN" dirty="0"/>
              <a:t>输入过公式和图表的同学都感受过 </a:t>
            </a:r>
            <a:r>
              <a:rPr lang="en-US" altLang="zh-CN" dirty="0"/>
              <a:t>“</a:t>
            </a:r>
            <a:r>
              <a:rPr lang="zh-CN" altLang="zh-CN" dirty="0"/>
              <a:t>不能对齐</a:t>
            </a:r>
            <a:r>
              <a:rPr lang="en-US" altLang="zh-CN" dirty="0"/>
              <a:t>”  </a:t>
            </a:r>
            <a:r>
              <a:rPr lang="zh-CN" altLang="zh-CN" dirty="0"/>
              <a:t>的痛苦。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• </a:t>
            </a:r>
            <a:r>
              <a:rPr lang="zh-CN" altLang="en-US" dirty="0" smtClean="0"/>
              <a:t>想要使用</a:t>
            </a:r>
            <a:r>
              <a:rPr lang="en-US" altLang="zh-CN" dirty="0" smtClean="0"/>
              <a:t>Latex</a:t>
            </a:r>
            <a:r>
              <a:rPr lang="zh-CN" altLang="zh-CN" dirty="0" smtClean="0"/>
              <a:t>必须</a:t>
            </a:r>
            <a:r>
              <a:rPr lang="zh-CN" altLang="zh-CN" dirty="0"/>
              <a:t>要学习 </a:t>
            </a:r>
            <a:r>
              <a:rPr lang="en-US" altLang="zh-CN" dirty="0"/>
              <a:t>Latex“</a:t>
            </a:r>
            <a:r>
              <a:rPr lang="zh-CN" altLang="zh-CN" dirty="0"/>
              <a:t>语法</a:t>
            </a:r>
            <a:r>
              <a:rPr lang="en-US" altLang="zh-CN" dirty="0"/>
              <a:t>”</a:t>
            </a:r>
            <a:r>
              <a:rPr lang="zh-CN" altLang="zh-CN" dirty="0"/>
              <a:t>。这其实是</a:t>
            </a:r>
            <a:r>
              <a:rPr lang="zh-CN" altLang="zh-CN" dirty="0" smtClean="0"/>
              <a:t>一整套的</a:t>
            </a:r>
            <a:r>
              <a:rPr lang="zh-CN" altLang="zh-CN" dirty="0"/>
              <a:t>文字编辑的语言，如果想要全部掌握，也没有那么容易。正如虽然 几乎每天我们都使用 </a:t>
            </a:r>
            <a:r>
              <a:rPr lang="en-US" altLang="zh-CN" dirty="0"/>
              <a:t>word, </a:t>
            </a:r>
            <a:r>
              <a:rPr lang="zh-CN" altLang="zh-CN" dirty="0"/>
              <a:t>但 </a:t>
            </a:r>
            <a:r>
              <a:rPr lang="en-US" altLang="zh-CN" dirty="0"/>
              <a:t>word </a:t>
            </a:r>
            <a:r>
              <a:rPr lang="zh-CN" altLang="zh-CN" dirty="0"/>
              <a:t>里的大部分功能我们都很少使用 一样。学习 </a:t>
            </a:r>
            <a:r>
              <a:rPr lang="en-US" altLang="zh-CN" dirty="0"/>
              <a:t>Latex </a:t>
            </a:r>
            <a:r>
              <a:rPr lang="zh-CN" altLang="zh-CN" dirty="0"/>
              <a:t>也可以先从最简单的方式开始，很多复杂的功能</a:t>
            </a:r>
            <a:r>
              <a:rPr lang="zh-CN" altLang="zh-CN" dirty="0" smtClean="0"/>
              <a:t>等到</a:t>
            </a:r>
            <a:r>
              <a:rPr lang="zh-CN" altLang="zh-CN" dirty="0"/>
              <a:t>以后碰到问题需要时再学习应用。</a:t>
            </a:r>
            <a:r>
              <a:rPr lang="en-US" altLang="zh-CN" dirty="0"/>
              <a:t>在本课程的内容中，</a:t>
            </a:r>
            <a:r>
              <a:rPr lang="en-US" altLang="zh-CN" dirty="0" smtClean="0"/>
              <a:t>大家只需要安装好即可</a:t>
            </a:r>
            <a:r>
              <a:rPr lang="en-US" altLang="zh-CN" dirty="0"/>
              <a:t>。</a:t>
            </a: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42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b="1" dirty="0"/>
              <a:t>1	</a:t>
            </a:r>
            <a:r>
              <a:rPr lang="zh-CN" altLang="en-US" b="1" dirty="0"/>
              <a:t>学习目标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r>
              <a:rPr lang="zh-CN" altLang="en-US" dirty="0" smtClean="0"/>
              <a:t>完成</a:t>
            </a:r>
            <a:r>
              <a:rPr lang="en-US" altLang="zh-CN" dirty="0" smtClean="0"/>
              <a:t>R</a:t>
            </a:r>
            <a:r>
              <a:rPr lang="en-US" altLang="zh-CN" dirty="0"/>
              <a:t>, </a:t>
            </a:r>
            <a:r>
              <a:rPr lang="en-US" altLang="zh-CN" dirty="0" err="1" smtClean="0"/>
              <a:t>RStudio、Ctex</a:t>
            </a:r>
            <a:r>
              <a:rPr lang="en-US" altLang="zh-CN" dirty="0" smtClean="0"/>
              <a:t> </a:t>
            </a:r>
            <a:r>
              <a:rPr lang="zh-CN" altLang="en-US" dirty="0" smtClean="0"/>
              <a:t>和 </a:t>
            </a:r>
            <a:r>
              <a:rPr lang="en-US" altLang="zh-CN" dirty="0" smtClean="0"/>
              <a:t>Pandoc</a:t>
            </a:r>
            <a:r>
              <a:rPr lang="zh-CN" altLang="en-US" dirty="0" smtClean="0"/>
              <a:t>的安装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zh-CN" dirty="0"/>
              <a:t>因为</a:t>
            </a:r>
            <a:r>
              <a:rPr lang="en-US" altLang="zh-CN" dirty="0"/>
              <a:t>  R </a:t>
            </a:r>
            <a:r>
              <a:rPr lang="zh-CN" altLang="zh-CN" dirty="0"/>
              <a:t>本身是开源软件，其核心团队规模和资源都有限，不可能</a:t>
            </a:r>
            <a:r>
              <a:rPr lang="zh-CN" altLang="zh-CN" dirty="0" smtClean="0"/>
              <a:t>把各种</a:t>
            </a:r>
            <a:r>
              <a:rPr lang="zh-CN" altLang="zh-CN" dirty="0"/>
              <a:t>衍生功能都包含在 </a:t>
            </a:r>
            <a:r>
              <a:rPr lang="en-US" altLang="zh-CN" dirty="0"/>
              <a:t>R </a:t>
            </a:r>
            <a:r>
              <a:rPr lang="zh-CN" altLang="zh-CN" dirty="0"/>
              <a:t>软件中。装了上述软件后，无论是分析数据、画 图，还是完成精美的报告和展示文档你都感受到它们的强大</a:t>
            </a:r>
            <a:r>
              <a:rPr lang="zh-CN" altLang="zh-CN" dirty="0" smtClean="0"/>
              <a:t>魅力那</a:t>
            </a:r>
            <a:r>
              <a:rPr lang="zh-CN" altLang="zh-CN" dirty="0"/>
              <a:t>就让我们首先从安装文件</a:t>
            </a:r>
            <a:r>
              <a:rPr lang="zh-CN" altLang="zh-CN" dirty="0" smtClean="0"/>
              <a:t>开始</a:t>
            </a:r>
            <a:r>
              <a:rPr lang="zh-CN" altLang="zh-CN" dirty="0"/>
              <a:t>吧！</a:t>
            </a:r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99532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4.1</a:t>
            </a:r>
            <a:r>
              <a:rPr lang="en-US" altLang="zh-CN" b="1" dirty="0"/>
              <a:t>	安装 </a:t>
            </a:r>
            <a:r>
              <a:rPr lang="en-US" altLang="zh-CN" b="1" dirty="0" smtClean="0"/>
              <a:t>MikTeX</a:t>
            </a:r>
            <a:r>
              <a:rPr lang="zh-CN" altLang="en-US" b="1" dirty="0" smtClean="0"/>
              <a:t>与</a:t>
            </a:r>
            <a:r>
              <a:rPr lang="en-US" altLang="zh-CN" b="1" dirty="0" smtClean="0"/>
              <a:t>CTex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dirty="0"/>
              <a:t>MikTex 是 Windows 下最好用的 Tex  系统。</a:t>
            </a:r>
            <a:endParaRPr lang="zh-CN" altLang="zh-CN" dirty="0"/>
          </a:p>
          <a:p>
            <a:pPr>
              <a:lnSpc>
                <a:spcPct val="100000"/>
              </a:lnSpc>
            </a:pPr>
            <a:r>
              <a:rPr lang="en-US" altLang="zh-CN" dirty="0"/>
              <a:t>MikTex </a:t>
            </a:r>
            <a:r>
              <a:rPr lang="zh-CN" altLang="zh-CN" dirty="0"/>
              <a:t>安装也比较容易，访问 </a:t>
            </a:r>
            <a:r>
              <a:rPr lang="en-US" altLang="zh-CN" dirty="0"/>
              <a:t>MikTex </a:t>
            </a:r>
            <a:r>
              <a:rPr lang="zh-CN" altLang="zh-CN" dirty="0"/>
              <a:t>官方主页，找到相应的下载安 装包，安装即可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>
              <a:lnSpc>
                <a:spcPct val="100000"/>
              </a:lnSpc>
            </a:pPr>
            <a:r>
              <a:rPr lang="en-US" altLang="zh-CN" dirty="0" smtClean="0"/>
              <a:t>CTex </a:t>
            </a:r>
            <a:r>
              <a:rPr lang="zh-CN" altLang="zh-CN" dirty="0"/>
              <a:t>是一个基于中文系统的 </a:t>
            </a:r>
            <a:r>
              <a:rPr lang="en-US" altLang="zh-CN" dirty="0"/>
              <a:t>Latex </a:t>
            </a:r>
            <a:r>
              <a:rPr lang="zh-CN" altLang="zh-CN" dirty="0"/>
              <a:t>安装包，里边包含了 </a:t>
            </a:r>
            <a:r>
              <a:rPr lang="en-US" altLang="zh-CN" dirty="0"/>
              <a:t>Windows </a:t>
            </a:r>
            <a:r>
              <a:rPr lang="zh-CN" altLang="zh-CN" dirty="0"/>
              <a:t>系 统下最好用的 </a:t>
            </a:r>
            <a:r>
              <a:rPr lang="en-US" altLang="zh-CN" dirty="0"/>
              <a:t>TeX </a:t>
            </a:r>
            <a:r>
              <a:rPr lang="zh-CN" altLang="zh-CN" dirty="0"/>
              <a:t>系统</a:t>
            </a:r>
            <a:r>
              <a:rPr lang="en-US" altLang="zh-CN" dirty="0"/>
              <a:t>——MikTeX</a:t>
            </a:r>
            <a:r>
              <a:rPr lang="zh-CN" altLang="zh-CN" dirty="0"/>
              <a:t>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dirty="0"/>
              <a:t>• CTex </a:t>
            </a:r>
            <a:r>
              <a:rPr lang="zh-CN" altLang="zh-CN" dirty="0"/>
              <a:t>安装也比较容易，访问 </a:t>
            </a:r>
            <a:r>
              <a:rPr lang="en-US" altLang="zh-CN" dirty="0"/>
              <a:t>CTex </a:t>
            </a:r>
            <a:r>
              <a:rPr lang="zh-CN" altLang="zh-CN" dirty="0"/>
              <a:t>主页</a:t>
            </a:r>
            <a:r>
              <a:rPr lang="en-US" altLang="zh-CN" dirty="0"/>
              <a:t>: </a:t>
            </a:r>
            <a:r>
              <a:rPr lang="en-US" altLang="zh-CN" dirty="0">
                <a:hlinkClick r:id="rId2"/>
              </a:rPr>
              <a:t>CTeX</a:t>
            </a:r>
            <a:r>
              <a:rPr lang="en-US" altLang="zh-CN" dirty="0"/>
              <a:t>, </a:t>
            </a:r>
            <a:endParaRPr lang="en-US" altLang="zh-CN" dirty="0" smtClean="0"/>
          </a:p>
          <a:p>
            <a:pPr>
              <a:lnSpc>
                <a:spcPct val="100000"/>
              </a:lnSpc>
            </a:pPr>
            <a:r>
              <a:rPr lang="en-US" altLang="zh-CN" dirty="0"/>
              <a:t>http://www.ctex.org/HomePage</a:t>
            </a:r>
          </a:p>
          <a:p>
            <a:pPr>
              <a:lnSpc>
                <a:spcPct val="100000"/>
              </a:lnSpc>
            </a:pPr>
            <a:r>
              <a:rPr lang="zh-CN" altLang="zh-CN" dirty="0" smtClean="0"/>
              <a:t>找到</a:t>
            </a:r>
            <a:r>
              <a:rPr lang="zh-CN" altLang="zh-CN" dirty="0"/>
              <a:t>相应的安装</a:t>
            </a:r>
            <a:r>
              <a:rPr lang="zh-CN" altLang="zh-CN" dirty="0" smtClean="0"/>
              <a:t>下载包</a:t>
            </a:r>
            <a:r>
              <a:rPr lang="zh-CN" altLang="zh-CN" dirty="0"/>
              <a:t>，安装即可。</a:t>
            </a:r>
            <a:r>
              <a:rPr lang="en-US" altLang="zh-CN" dirty="0"/>
              <a:t>推荐安装 Full  </a:t>
            </a:r>
            <a:r>
              <a:rPr lang="en-US" altLang="zh-CN" dirty="0" smtClean="0"/>
              <a:t>version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77472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4.1</a:t>
            </a:r>
            <a:r>
              <a:rPr lang="en-US" altLang="zh-CN" b="1" dirty="0"/>
              <a:t>	安装 </a:t>
            </a:r>
            <a:r>
              <a:rPr lang="en-US" altLang="zh-CN" b="1" dirty="0" smtClean="0"/>
              <a:t>MikTeX</a:t>
            </a:r>
            <a:r>
              <a:rPr lang="zh-CN" altLang="en-US" b="1" dirty="0" smtClean="0"/>
              <a:t>与</a:t>
            </a:r>
            <a:r>
              <a:rPr lang="en-US" altLang="zh-CN" b="1" dirty="0" smtClean="0"/>
              <a:t>CTex</a:t>
            </a:r>
            <a:endParaRPr lang="zh-CN" altLang="en-US" dirty="0"/>
          </a:p>
        </p:txBody>
      </p:sp>
      <p:pic>
        <p:nvPicPr>
          <p:cNvPr id="4" name="image14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0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4.1</a:t>
            </a:r>
            <a:r>
              <a:rPr lang="en-US" altLang="zh-CN" b="1" dirty="0"/>
              <a:t>	安装 </a:t>
            </a:r>
            <a:r>
              <a:rPr lang="en-US" altLang="zh-CN" b="1" dirty="0" smtClean="0"/>
              <a:t>MikTeX</a:t>
            </a:r>
            <a:r>
              <a:rPr lang="zh-CN" altLang="en-US" b="1" dirty="0" smtClean="0"/>
              <a:t>与</a:t>
            </a:r>
            <a:r>
              <a:rPr lang="en-US" altLang="zh-CN" b="1" dirty="0" smtClean="0"/>
              <a:t>CTex</a:t>
            </a:r>
            <a:endParaRPr lang="zh-CN" altLang="en-US" dirty="0"/>
          </a:p>
        </p:txBody>
      </p:sp>
      <p:pic>
        <p:nvPicPr>
          <p:cNvPr id="5" name="image15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66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4.1</a:t>
            </a:r>
            <a:r>
              <a:rPr lang="en-US" altLang="zh-CN" b="1" dirty="0"/>
              <a:t>	安装 </a:t>
            </a:r>
            <a:r>
              <a:rPr lang="en-US" altLang="zh-CN" b="1" dirty="0" smtClean="0"/>
              <a:t>MikTeX</a:t>
            </a:r>
            <a:r>
              <a:rPr lang="zh-CN" altLang="en-US" b="1" dirty="0" smtClean="0"/>
              <a:t>与</a:t>
            </a:r>
            <a:r>
              <a:rPr lang="en-US" altLang="zh-CN" b="1" dirty="0" smtClean="0"/>
              <a:t>CTex</a:t>
            </a:r>
            <a:endParaRPr lang="zh-CN" altLang="en-US" dirty="0"/>
          </a:p>
        </p:txBody>
      </p:sp>
      <p:pic>
        <p:nvPicPr>
          <p:cNvPr id="5" name="image16.jpe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222324" y="1701800"/>
            <a:ext cx="7947377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672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4.2</a:t>
            </a:r>
            <a:r>
              <a:rPr lang="en-US" altLang="zh-CN" b="1" dirty="0"/>
              <a:t>	安装 Mactex(for Mac Users</a:t>
            </a:r>
            <a:r>
              <a:rPr lang="en-US" altLang="zh-CN" b="1" dirty="0" smtClean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•  Mac </a:t>
            </a:r>
            <a:r>
              <a:rPr lang="en-US" altLang="zh-CN" dirty="0" smtClean="0"/>
              <a:t>OS 系统下 TeX </a:t>
            </a:r>
            <a:r>
              <a:rPr lang="en-US" altLang="zh-CN" dirty="0"/>
              <a:t>系统要安装 </a:t>
            </a:r>
            <a:r>
              <a:rPr lang="en-US" altLang="zh-CN" dirty="0" smtClean="0"/>
              <a:t>MacTeX（</a:t>
            </a:r>
            <a:r>
              <a:rPr lang="en-US" altLang="zh-CN" dirty="0"/>
              <a:t>文件很大，没办法）。</a:t>
            </a:r>
            <a:endParaRPr lang="zh-CN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• </a:t>
            </a:r>
            <a:r>
              <a:rPr lang="en-US" altLang="zh-CN" dirty="0" smtClean="0"/>
              <a:t>安装也比较容易</a:t>
            </a:r>
            <a:r>
              <a:rPr lang="en-US" altLang="zh-CN" dirty="0"/>
              <a:t>，访问 MacTex 主页：</a:t>
            </a:r>
            <a:r>
              <a:rPr lang="en-US" altLang="zh-CN" dirty="0" smtClean="0">
                <a:hlinkClick r:id="rId2"/>
              </a:rPr>
              <a:t>MacTeX</a:t>
            </a:r>
            <a:r>
              <a:rPr lang="en-US" altLang="zh-CN" dirty="0" smtClean="0"/>
              <a:t>: https</a:t>
            </a:r>
            <a:r>
              <a:rPr lang="en-US" altLang="zh-CN" dirty="0"/>
              <a:t>://www.tug.org/mactex/</a:t>
            </a:r>
            <a:endParaRPr lang="zh-CN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/>
              <a:t>• </a:t>
            </a:r>
            <a:r>
              <a:rPr lang="en-US" altLang="zh-CN" dirty="0"/>
              <a:t>找到相应的安装下载包，推荐 Full version, 硬盘空间小的同学也可以 装 Smaller  </a:t>
            </a:r>
            <a:r>
              <a:rPr lang="en-US" altLang="zh-CN" dirty="0" smtClean="0"/>
              <a:t>version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348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5</a:t>
            </a:r>
            <a:r>
              <a:rPr lang="en-US" altLang="zh-CN" b="1" dirty="0"/>
              <a:t>	</a:t>
            </a:r>
            <a:r>
              <a:rPr lang="zh-CN" altLang="zh-CN" b="1" dirty="0"/>
              <a:t>安装 </a:t>
            </a:r>
            <a:r>
              <a:rPr lang="en-US" altLang="zh-CN" b="1" dirty="0"/>
              <a:t>Pandoc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dirty="0" smtClean="0"/>
              <a:t>Pandoc </a:t>
            </a:r>
            <a:r>
              <a:rPr lang="zh-CN" altLang="zh-CN" dirty="0"/>
              <a:t>是一种文本转换工具，可以把各种格式的文本文件转换成我们 需要的格式，我们这里使用它主要是为了把以 </a:t>
            </a:r>
            <a:r>
              <a:rPr lang="en-US" altLang="zh-CN" dirty="0"/>
              <a:t>Markdown </a:t>
            </a:r>
            <a:r>
              <a:rPr lang="zh-CN" altLang="zh-CN" dirty="0"/>
              <a:t>写成的文档 转换成 </a:t>
            </a:r>
            <a:r>
              <a:rPr lang="en-US" altLang="zh-CN" dirty="0"/>
              <a:t>PDF</a:t>
            </a:r>
            <a:r>
              <a:rPr lang="zh-CN" altLang="zh-CN" dirty="0"/>
              <a:t>、</a:t>
            </a:r>
            <a:r>
              <a:rPr lang="en-US" altLang="zh-CN" dirty="0"/>
              <a:t>Html </a:t>
            </a:r>
            <a:r>
              <a:rPr lang="zh-CN" altLang="zh-CN" dirty="0"/>
              <a:t>等大家喜闻乐见的形式（其实也可以设定转换成 大家最熟悉的 </a:t>
            </a:r>
            <a:r>
              <a:rPr lang="en-US" altLang="zh-CN" dirty="0"/>
              <a:t>Word, </a:t>
            </a:r>
            <a:r>
              <a:rPr lang="zh-CN" altLang="zh-CN" dirty="0"/>
              <a:t>但一般来讲很难看，格式和文字容易发生变化， 而且我们使用 </a:t>
            </a:r>
            <a:r>
              <a:rPr lang="en-US" altLang="zh-CN" dirty="0"/>
              <a:t>markdown </a:t>
            </a:r>
            <a:r>
              <a:rPr lang="zh-CN" altLang="zh-CN" dirty="0"/>
              <a:t>的目的不就是想摆脱这个总死机的渣 </a:t>
            </a:r>
            <a:r>
              <a:rPr lang="en-US" altLang="zh-CN" dirty="0"/>
              <a:t>Word </a:t>
            </a:r>
            <a:r>
              <a:rPr lang="zh-CN" altLang="zh-CN" dirty="0"/>
              <a:t>吗？</a:t>
            </a:r>
            <a:r>
              <a:rPr lang="zh-CN" altLang="zh-CN" dirty="0" smtClean="0"/>
              <a:t>）</a:t>
            </a:r>
            <a:endParaRPr lang="en-US" altLang="zh-CN" dirty="0" smtClean="0"/>
          </a:p>
          <a:p>
            <a:pPr>
              <a:lnSpc>
                <a:spcPct val="100000"/>
              </a:lnSpc>
            </a:pPr>
            <a:r>
              <a:rPr lang="en-US" altLang="zh-CN" dirty="0" smtClean="0"/>
              <a:t>Pandoc </a:t>
            </a:r>
            <a:r>
              <a:rPr lang="en-US" altLang="zh-CN" dirty="0"/>
              <a:t>项目的主页：</a:t>
            </a:r>
            <a:r>
              <a:rPr lang="en-US" altLang="zh-CN" dirty="0" smtClean="0">
                <a:hlinkClick r:id="rId2"/>
              </a:rPr>
              <a:t>Pandoc</a:t>
            </a:r>
            <a:endParaRPr lang="en-US" altLang="zh-CN" dirty="0" smtClean="0"/>
          </a:p>
          <a:p>
            <a:pPr>
              <a:lnSpc>
                <a:spcPct val="100000"/>
              </a:lnSpc>
            </a:pPr>
            <a:r>
              <a:rPr lang="en-US" altLang="zh-CN" dirty="0"/>
              <a:t>https://pandoc.org/</a:t>
            </a:r>
            <a:endParaRPr lang="en-US" altLang="zh-CN" dirty="0" smtClean="0"/>
          </a:p>
          <a:p>
            <a:pPr>
              <a:lnSpc>
                <a:spcPct val="100000"/>
              </a:lnSpc>
            </a:pPr>
            <a:r>
              <a:rPr lang="en-US" altLang="zh-CN" dirty="0" smtClean="0"/>
              <a:t>进入 </a:t>
            </a:r>
            <a:r>
              <a:rPr lang="en-US" altLang="zh-CN" dirty="0"/>
              <a:t>“installing</a:t>
            </a:r>
            <a:r>
              <a:rPr lang="en-US" altLang="zh-CN" dirty="0" smtClean="0"/>
              <a:t>”，分别选择  Windows 或 </a:t>
            </a:r>
            <a:r>
              <a:rPr lang="en-US" altLang="zh-CN" dirty="0"/>
              <a:t>Mac OS X  </a:t>
            </a:r>
            <a:r>
              <a:rPr lang="en-US" altLang="zh-CN" dirty="0" smtClean="0"/>
              <a:t>系统下载</a:t>
            </a:r>
            <a:endParaRPr lang="zh-CN" altLang="zh-CN" dirty="0"/>
          </a:p>
          <a:p>
            <a:pPr marL="0" indent="0">
              <a:lnSpc>
                <a:spcPct val="15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0389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5</a:t>
            </a:r>
            <a:r>
              <a:rPr lang="en-US" altLang="zh-CN" b="1" dirty="0"/>
              <a:t>	</a:t>
            </a:r>
            <a:r>
              <a:rPr lang="zh-CN" altLang="zh-CN" b="1" dirty="0"/>
              <a:t>安装 </a:t>
            </a:r>
            <a:r>
              <a:rPr lang="en-US" altLang="zh-CN" b="1" dirty="0"/>
              <a:t>Pandoc</a:t>
            </a:r>
            <a:endParaRPr lang="zh-CN" altLang="en-US" b="1" dirty="0"/>
          </a:p>
        </p:txBody>
      </p:sp>
      <p:pic>
        <p:nvPicPr>
          <p:cNvPr id="4" name="image17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81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5</a:t>
            </a:r>
            <a:r>
              <a:rPr lang="en-US" altLang="zh-CN" b="1" dirty="0"/>
              <a:t>	</a:t>
            </a:r>
            <a:r>
              <a:rPr lang="zh-CN" altLang="zh-CN" b="1" dirty="0"/>
              <a:t>安装 </a:t>
            </a:r>
            <a:r>
              <a:rPr lang="en-US" altLang="zh-CN" b="1" dirty="0"/>
              <a:t>Pandoc</a:t>
            </a:r>
            <a:endParaRPr lang="zh-CN" altLang="en-US" b="1" dirty="0"/>
          </a:p>
        </p:txBody>
      </p:sp>
      <p:pic>
        <p:nvPicPr>
          <p:cNvPr id="5" name="image18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314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5</a:t>
            </a:r>
            <a:r>
              <a:rPr lang="en-US" altLang="zh-CN" b="1" dirty="0"/>
              <a:t>	</a:t>
            </a:r>
            <a:r>
              <a:rPr lang="zh-CN" altLang="zh-CN" b="1" dirty="0"/>
              <a:t>安装 </a:t>
            </a:r>
            <a:r>
              <a:rPr lang="en-US" altLang="zh-CN" b="1" dirty="0"/>
              <a:t>Pandoc</a:t>
            </a:r>
            <a:endParaRPr lang="zh-CN" altLang="en-US" b="1" dirty="0"/>
          </a:p>
        </p:txBody>
      </p:sp>
      <p:pic>
        <p:nvPicPr>
          <p:cNvPr id="5" name="image19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62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5</a:t>
            </a:r>
            <a:r>
              <a:rPr lang="en-US" altLang="zh-CN" b="1" dirty="0"/>
              <a:t>	</a:t>
            </a:r>
            <a:r>
              <a:rPr lang="zh-CN" altLang="zh-CN" b="1" dirty="0"/>
              <a:t>安装 </a:t>
            </a:r>
            <a:r>
              <a:rPr lang="en-US" altLang="zh-CN" b="1" dirty="0"/>
              <a:t>Pandoc</a:t>
            </a:r>
            <a:endParaRPr lang="zh-CN" altLang="en-US" b="1" dirty="0"/>
          </a:p>
        </p:txBody>
      </p:sp>
      <p:pic>
        <p:nvPicPr>
          <p:cNvPr id="5" name="image20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96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b="1" dirty="0"/>
              <a:t>2	</a:t>
            </a:r>
            <a:r>
              <a:rPr lang="zh-CN" altLang="zh-CN" b="1" dirty="0"/>
              <a:t>安装 </a:t>
            </a:r>
            <a:r>
              <a:rPr lang="en-US" altLang="zh-CN" b="1" dirty="0"/>
              <a:t>R</a:t>
            </a:r>
            <a:endParaRPr lang="zh-CN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r>
              <a:rPr lang="zh-CN" altLang="zh-CN" dirty="0"/>
              <a:t>各位小伙伴们按照自己的操作系统分别点击下面的链接就可以进入 </a:t>
            </a:r>
            <a:r>
              <a:rPr lang="en-US" altLang="zh-CN" dirty="0"/>
              <a:t>R</a:t>
            </a:r>
            <a:endParaRPr lang="zh-CN" altLang="zh-CN" dirty="0"/>
          </a:p>
          <a:p>
            <a:r>
              <a:rPr lang="zh-CN" altLang="zh-CN" dirty="0"/>
              <a:t>软件的下载页面了。现在最新的版本是 </a:t>
            </a:r>
            <a:r>
              <a:rPr lang="en-US" altLang="zh-CN" dirty="0"/>
              <a:t>R-3.4.1</a:t>
            </a:r>
            <a:r>
              <a:rPr lang="zh-CN" altLang="zh-CN" dirty="0" smtClean="0"/>
              <a:t>。</a:t>
            </a:r>
            <a:r>
              <a:rPr lang="en-US" altLang="zh-CN" dirty="0"/>
              <a:t> </a:t>
            </a:r>
            <a:endParaRPr lang="zh-CN" altLang="zh-CN" dirty="0"/>
          </a:p>
          <a:p>
            <a:pPr lvl="0"/>
            <a:r>
              <a:rPr lang="en-US" altLang="zh-CN" dirty="0"/>
              <a:t>R for Windows: </a:t>
            </a:r>
            <a:r>
              <a:rPr lang="en-US" altLang="zh-CN" dirty="0" smtClean="0">
                <a:hlinkClick r:id="rId3"/>
              </a:rPr>
              <a:t>Windows</a:t>
            </a:r>
            <a:r>
              <a:rPr lang="en-US" altLang="zh-CN" dirty="0"/>
              <a:t> </a:t>
            </a:r>
          </a:p>
          <a:p>
            <a:pPr lvl="0"/>
            <a:r>
              <a:rPr lang="en-US" altLang="zh-CN" dirty="0" smtClean="0"/>
              <a:t>https</a:t>
            </a:r>
            <a:r>
              <a:rPr lang="en-US" altLang="zh-CN" dirty="0"/>
              <a:t>://</a:t>
            </a:r>
            <a:r>
              <a:rPr lang="en-US" altLang="zh-CN" dirty="0" smtClean="0"/>
              <a:t>cran.rproject.org/bin/windows/base</a:t>
            </a:r>
            <a:r>
              <a:rPr lang="en-US" altLang="zh-CN" dirty="0"/>
              <a:t>/</a:t>
            </a:r>
            <a:endParaRPr lang="zh-CN" altLang="zh-CN" dirty="0"/>
          </a:p>
          <a:p>
            <a:pPr lvl="0"/>
            <a:r>
              <a:rPr lang="en-US" altLang="zh-CN" dirty="0"/>
              <a:t>R for Mac:  </a:t>
            </a:r>
            <a:r>
              <a:rPr lang="en-US" altLang="zh-CN" dirty="0" smtClean="0">
                <a:hlinkClick r:id="rId4"/>
              </a:rPr>
              <a:t>Mac</a:t>
            </a:r>
            <a:endParaRPr lang="en-US" altLang="zh-CN" dirty="0" smtClean="0"/>
          </a:p>
          <a:p>
            <a:pPr lvl="0"/>
            <a:r>
              <a:rPr lang="en-US" altLang="zh-CN" dirty="0"/>
              <a:t>https://cran.r-project.org/bin/macosx/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342289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6	</a:t>
            </a:r>
            <a:r>
              <a:rPr lang="zh-CN" altLang="zh-CN" b="1" dirty="0"/>
              <a:t>结束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dirty="0"/>
              <a:t>至此，我们就暂时完成了 </a:t>
            </a:r>
            <a:r>
              <a:rPr lang="en-US" altLang="zh-CN" dirty="0"/>
              <a:t>R </a:t>
            </a:r>
            <a:r>
              <a:rPr lang="zh-CN" altLang="zh-CN" dirty="0"/>
              <a:t>软件学习的所有软件安装工作。有了这些 软件做准备</a:t>
            </a:r>
            <a:r>
              <a:rPr lang="zh-CN" altLang="zh-CN" dirty="0" smtClean="0"/>
              <a:t>，</a:t>
            </a:r>
            <a:endParaRPr lang="en-US" altLang="zh-CN" dirty="0"/>
          </a:p>
          <a:p>
            <a:r>
              <a:rPr lang="zh-CN" altLang="zh-CN" dirty="0" smtClean="0"/>
              <a:t>关于</a:t>
            </a:r>
            <a:r>
              <a:rPr lang="zh-CN" altLang="zh-CN" dirty="0"/>
              <a:t>这些软件的内容、功能和使用，网上有很多相关的</a:t>
            </a:r>
            <a:r>
              <a:rPr lang="zh-CN" altLang="zh-CN" dirty="0" smtClean="0"/>
              <a:t>介绍</a:t>
            </a:r>
            <a:r>
              <a:rPr lang="en-US" altLang="zh-CN" dirty="0" smtClean="0"/>
              <a:t>,</a:t>
            </a:r>
            <a:r>
              <a:rPr lang="zh-CN" altLang="zh-CN" dirty="0" smtClean="0"/>
              <a:t>很多</a:t>
            </a:r>
            <a:r>
              <a:rPr lang="zh-CN" altLang="zh-CN" dirty="0"/>
              <a:t>都非常全面非常详细，我们的课其实只是给大家开</a:t>
            </a:r>
            <a:r>
              <a:rPr lang="zh-CN" altLang="zh-CN" dirty="0" smtClean="0"/>
              <a:t>个头</a:t>
            </a:r>
            <a:r>
              <a:rPr lang="zh-CN" altLang="zh-CN" dirty="0"/>
              <a:t>，后面的很多应用还等待大家去自我探索。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4592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b="1" dirty="0"/>
              <a:t>2	</a:t>
            </a:r>
            <a:r>
              <a:rPr lang="zh-CN" altLang="zh-CN" b="1" dirty="0"/>
              <a:t>安装 </a:t>
            </a:r>
            <a:r>
              <a:rPr lang="en-US" altLang="zh-CN" b="1" dirty="0"/>
              <a:t>R</a:t>
            </a:r>
            <a:endParaRPr lang="zh-CN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r>
              <a:rPr lang="zh-CN" altLang="zh-CN" dirty="0"/>
              <a:t>当然也可以从 </a:t>
            </a:r>
            <a:r>
              <a:rPr lang="en-US" altLang="zh-CN" dirty="0"/>
              <a:t>R </a:t>
            </a:r>
            <a:r>
              <a:rPr lang="zh-CN" altLang="zh-CN" dirty="0"/>
              <a:t>软件的官方主页首页进入。官方主页上有很多关于 </a:t>
            </a:r>
            <a:r>
              <a:rPr lang="en-US" altLang="zh-CN" dirty="0"/>
              <a:t>R </a:t>
            </a:r>
            <a:r>
              <a:rPr lang="zh-CN" altLang="zh-CN" dirty="0"/>
              <a:t>软件的信息和资料，有兴趣的同学可以学习参考！请别问我为什么没 有中文网页？进入计量软件和程序员的世界里你就会发现，几乎所有 的最新信息和应用开发都是来自于英文世界。当然，现在随着 </a:t>
            </a:r>
            <a:r>
              <a:rPr lang="en-US" altLang="zh-CN" dirty="0"/>
              <a:t>R </a:t>
            </a:r>
            <a:r>
              <a:rPr lang="zh-CN" altLang="zh-CN" dirty="0"/>
              <a:t>及相 关应用的广泛传播，中文资源也开始多了起来，但还是无法跟英文</a:t>
            </a:r>
            <a:r>
              <a:rPr lang="zh-CN" altLang="zh-CN" dirty="0" smtClean="0"/>
              <a:t>资源</a:t>
            </a:r>
            <a:r>
              <a:rPr lang="zh-CN" altLang="zh-CN" dirty="0"/>
              <a:t>相提并论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r>
              <a:rPr lang="zh-CN" altLang="zh-CN" dirty="0"/>
              <a:t>有的时候，</a:t>
            </a:r>
            <a:r>
              <a:rPr lang="en-US" altLang="zh-CN" dirty="0"/>
              <a:t>R </a:t>
            </a:r>
            <a:r>
              <a:rPr lang="zh-CN" altLang="zh-CN" dirty="0"/>
              <a:t>会让你选择一个镜像 </a:t>
            </a:r>
            <a:r>
              <a:rPr lang="en-US" altLang="zh-CN" dirty="0"/>
              <a:t>(Mirror)</a:t>
            </a:r>
            <a:r>
              <a:rPr lang="zh-CN" altLang="zh-CN" dirty="0"/>
              <a:t>。镜像是跟主站是一个相对 的概念。本质上相当于互联网上的分公司或品牌连锁店，这样可让你 在本地就能享受到跟主站完全相同的 </a:t>
            </a:r>
            <a:r>
              <a:rPr lang="en-US" altLang="zh-CN" dirty="0"/>
              <a:t>“</a:t>
            </a:r>
            <a:r>
              <a:rPr lang="zh-CN" altLang="zh-CN" dirty="0"/>
              <a:t>美食</a:t>
            </a:r>
            <a:r>
              <a:rPr lang="en-US" altLang="zh-CN" dirty="0"/>
              <a:t>” </a:t>
            </a:r>
            <a:r>
              <a:rPr lang="zh-CN" altLang="zh-CN" dirty="0"/>
              <a:t>或 </a:t>
            </a:r>
            <a:r>
              <a:rPr lang="en-US" altLang="zh-CN" dirty="0"/>
              <a:t>“</a:t>
            </a:r>
            <a:r>
              <a:rPr lang="zh-CN" altLang="zh-CN" dirty="0"/>
              <a:t>服务</a:t>
            </a:r>
            <a:r>
              <a:rPr lang="en-US" altLang="zh-CN" dirty="0"/>
              <a:t>”</a:t>
            </a:r>
            <a:r>
              <a:rPr lang="zh-CN" altLang="zh-CN" dirty="0"/>
              <a:t>，而不必要出 远门。尤其是对国外访问动不动就莫名其妙失灵</a:t>
            </a:r>
            <a:r>
              <a:rPr lang="zh-CN" altLang="zh-CN" dirty="0" smtClean="0"/>
              <a:t>，的</a:t>
            </a:r>
            <a:r>
              <a:rPr lang="zh-CN" altLang="zh-CN" dirty="0"/>
              <a:t>中国用户来说，本地镜像的重要性就更加不言而喻了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43543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b="1" dirty="0"/>
              <a:t>2	</a:t>
            </a:r>
            <a:r>
              <a:rPr lang="zh-CN" altLang="zh-CN" b="1" dirty="0"/>
              <a:t>安装 </a:t>
            </a:r>
            <a:r>
              <a:rPr lang="en-US" altLang="zh-CN" b="1" dirty="0"/>
              <a:t>R</a:t>
            </a:r>
            <a:endParaRPr lang="zh-CN" altLang="zh-CN" dirty="0"/>
          </a:p>
        </p:txBody>
      </p:sp>
      <p:pic>
        <p:nvPicPr>
          <p:cNvPr id="4" name="image1.png"/>
          <p:cNvPicPr>
            <a:picLocks noGrp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099426" y="1701800"/>
            <a:ext cx="8193172" cy="453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276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b="1" dirty="0"/>
              <a:t>2	</a:t>
            </a:r>
            <a:r>
              <a:rPr lang="zh-CN" altLang="zh-CN" b="1" dirty="0"/>
              <a:t>安装 </a:t>
            </a:r>
            <a:r>
              <a:rPr lang="en-US" altLang="zh-CN" b="1" dirty="0"/>
              <a:t>R</a:t>
            </a:r>
            <a:endParaRPr lang="zh-CN" altLang="zh-CN" dirty="0"/>
          </a:p>
        </p:txBody>
      </p:sp>
      <p:pic>
        <p:nvPicPr>
          <p:cNvPr id="5" name="image2.png"/>
          <p:cNvPicPr>
            <a:picLocks noGrp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69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	</a:t>
            </a:r>
            <a:r>
              <a:rPr lang="zh-CN" altLang="zh-CN" b="1" dirty="0"/>
              <a:t>安装 </a:t>
            </a:r>
            <a:r>
              <a:rPr lang="en-US" altLang="zh-CN" b="1" dirty="0"/>
              <a:t>R</a:t>
            </a:r>
            <a:endParaRPr lang="zh-CN" altLang="en-US" dirty="0"/>
          </a:p>
        </p:txBody>
      </p:sp>
      <p:pic>
        <p:nvPicPr>
          <p:cNvPr id="4" name="image3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  <p:pic>
        <p:nvPicPr>
          <p:cNvPr id="5" name="image3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84930" y="2223452"/>
            <a:ext cx="4418965" cy="241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693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	</a:t>
            </a:r>
            <a:r>
              <a:rPr lang="zh-CN" altLang="zh-CN" b="1" dirty="0"/>
              <a:t>安装 </a:t>
            </a:r>
            <a:r>
              <a:rPr lang="en-US" altLang="zh-CN" b="1" dirty="0"/>
              <a:t>R</a:t>
            </a:r>
            <a:endParaRPr lang="zh-CN" altLang="en-US" dirty="0"/>
          </a:p>
        </p:txBody>
      </p:sp>
      <p:pic>
        <p:nvPicPr>
          <p:cNvPr id="4" name="image4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125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	</a:t>
            </a:r>
            <a:r>
              <a:rPr lang="zh-CN" altLang="zh-CN" b="1" dirty="0"/>
              <a:t>安装 </a:t>
            </a:r>
            <a:r>
              <a:rPr lang="en-US" altLang="zh-CN" b="1" dirty="0"/>
              <a:t>R</a:t>
            </a:r>
            <a:endParaRPr lang="zh-CN" altLang="en-US" dirty="0"/>
          </a:p>
        </p:txBody>
      </p:sp>
      <p:pic>
        <p:nvPicPr>
          <p:cNvPr id="4" name="image5.png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99426" y="1701800"/>
            <a:ext cx="8193172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67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课堂开放日演示文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5976127_TF03460507" id="{F088B4B1-654C-4D51-B6F8-921D886ABD53}" vid="{F2205BB8-84FB-4BF9-A467-49929ADDE42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课堂开放日演示文稿</Template>
  <TotalTime>66</TotalTime>
  <Words>979</Words>
  <Application>Microsoft Office PowerPoint</Application>
  <PresentationFormat>自定义</PresentationFormat>
  <Paragraphs>68</Paragraphs>
  <Slides>30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4" baseType="lpstr">
      <vt:lpstr>微软雅黑</vt:lpstr>
      <vt:lpstr>Arial</vt:lpstr>
      <vt:lpstr>Century Gothic</vt:lpstr>
      <vt:lpstr>课堂开放日演示文稿</vt:lpstr>
      <vt:lpstr>R的简介与安装</vt:lpstr>
      <vt:lpstr>1 学习目标</vt:lpstr>
      <vt:lpstr>2 安装 R</vt:lpstr>
      <vt:lpstr>2 安装 R</vt:lpstr>
      <vt:lpstr>2 安装 R</vt:lpstr>
      <vt:lpstr>2 安装 R</vt:lpstr>
      <vt:lpstr>2 安装 R</vt:lpstr>
      <vt:lpstr>2 安装 R</vt:lpstr>
      <vt:lpstr>2 安装 R</vt:lpstr>
      <vt:lpstr>2 安装 R</vt:lpstr>
      <vt:lpstr>2 安装 R</vt:lpstr>
      <vt:lpstr>2 安装 R</vt:lpstr>
      <vt:lpstr>2 安装 R</vt:lpstr>
      <vt:lpstr>3 安装RStudio</vt:lpstr>
      <vt:lpstr>3 安装RStudio</vt:lpstr>
      <vt:lpstr>3 安装RStudio</vt:lpstr>
      <vt:lpstr>3 安装RStudio</vt:lpstr>
      <vt:lpstr>3 安装RStudio</vt:lpstr>
      <vt:lpstr>4 安装Latex相关软件</vt:lpstr>
      <vt:lpstr>4.1 安装 MikTeX与CTex</vt:lpstr>
      <vt:lpstr>4.1 安装 MikTeX与CTex</vt:lpstr>
      <vt:lpstr>4.1 安装 MikTeX与CTex</vt:lpstr>
      <vt:lpstr>4.1 安装 MikTeX与CTex</vt:lpstr>
      <vt:lpstr>4.2 安装 Mactex(for Mac Users)</vt:lpstr>
      <vt:lpstr>5 安装 Pandoc</vt:lpstr>
      <vt:lpstr>5 安装 Pandoc</vt:lpstr>
      <vt:lpstr>5 安装 Pandoc</vt:lpstr>
      <vt:lpstr>5 安装 Pandoc</vt:lpstr>
      <vt:lpstr>5 安装 Pandoc</vt:lpstr>
      <vt:lpstr>6 结束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R的简介与安装</dc:title>
  <dc:creator>Windows 用户</dc:creator>
  <cp:lastModifiedBy>Windows 用户</cp:lastModifiedBy>
  <cp:revision>8</cp:revision>
  <dcterms:created xsi:type="dcterms:W3CDTF">2018-08-28T13:02:50Z</dcterms:created>
  <dcterms:modified xsi:type="dcterms:W3CDTF">2018-08-31T08:53:57Z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74062800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